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FCA3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92024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FCA311"/>
                </a:solidFill>
                <a:latin typeface="Calibri"/>
              </a:rPr>
              <a:t>Board risk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FFFFF"/>
                </a:solidFill>
                <a:latin typeface="Calibri"/>
              </a:rPr>
              <a:t>[Organisation]
[Committee]  |  [Period]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75488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D1D5DB"/>
                </a:solidFill>
                <a:latin typeface="Calibri"/>
              </a:rPr>
              <a:t>Replace the bracketed text. Delete this cover note before circulation:
This is a skeleton. Five slides after this one. Do not add slides unless the committee asked for them.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14213D"/>
                </a:solidFill>
                <a:latin typeface="Calibri"/>
              </a:rPr>
              <a:t>Initia Risk  ·  Board reporting pack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FFFFFF"/>
                </a:solidFill>
                <a:latin typeface="Calibri"/>
              </a:rPr>
              <a:t>1  ·  Executive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6B7280"/>
                </a:solidFill>
                <a:latin typeface="Calibri"/>
              </a:rPr>
              <a:t>NED reads this. If the story is not here, it is not in the meeting.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280160"/>
            <a:ext cx="5394960" cy="1554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4213D"/>
                </a:solidFill>
                <a:latin typeface="Calibri"/>
              </a:rPr>
              <a:t>Overall vs appetite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737360"/>
            <a:ext cx="5029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B7280"/>
                </a:solidFill>
                <a:latin typeface="Calibri"/>
              </a:rPr>
              <a:t>[Within / stretched / outside] — one sentence.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309360" y="1280160"/>
            <a:ext cx="5394960" cy="1554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92240" y="137160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4213D"/>
                </a:solidFill>
                <a:latin typeface="Calibri"/>
              </a:rPr>
              <a:t>Ask of the committee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2240" y="1737360"/>
            <a:ext cx="5029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B7280"/>
                </a:solidFill>
                <a:latin typeface="Calibri"/>
              </a:rPr>
              <a:t>[Note / discuss / decide]. Be explicit.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3017520"/>
            <a:ext cx="5394960" cy="1554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310896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4213D"/>
                </a:solidFill>
                <a:latin typeface="Calibri"/>
              </a:rPr>
              <a:t>Three things to know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474720"/>
            <a:ext cx="5029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B7280"/>
                </a:solidFill>
                <a:latin typeface="Calibri"/>
              </a:rPr>
              <a:t>1.
2.
3.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09360" y="3017520"/>
            <a:ext cx="5394960" cy="1554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310896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4213D"/>
                </a:solidFill>
                <a:latin typeface="Calibri"/>
              </a:rPr>
              <a:t>Material movements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3474720"/>
            <a:ext cx="5029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B7280"/>
                </a:solidFill>
                <a:latin typeface="Calibri"/>
              </a:rPr>
              <a:t>Up / down / new — each with a one-line reason.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FFFFFF"/>
                </a:solidFill>
                <a:latin typeface="Calibri"/>
              </a:rPr>
              <a:t>2  ·  Residual heat 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Plot residual, not inherent. Annotate three movements. A plot of the whole register is skipped.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1234440"/>
            <a:ext cx="1554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14213D"/>
                </a:solidFill>
                <a:latin typeface="Calibri"/>
              </a:rPr>
              <a:t>Negligible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17520" y="1234440"/>
            <a:ext cx="1554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14213D"/>
                </a:solidFill>
                <a:latin typeface="Calibri"/>
              </a:rPr>
              <a:t>Minor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1234440"/>
            <a:ext cx="1554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14213D"/>
                </a:solidFill>
                <a:latin typeface="Calibri"/>
              </a:rPr>
              <a:t>Moderate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26480" y="1234440"/>
            <a:ext cx="1554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14213D"/>
                </a:solidFill>
                <a:latin typeface="Calibri"/>
              </a:rPr>
              <a:t>Critical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0" y="1234440"/>
            <a:ext cx="1554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14213D"/>
                </a:solidFill>
                <a:latin typeface="Calibri"/>
              </a:rPr>
              <a:t>Catastrophic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1554480"/>
            <a:ext cx="10515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14213D"/>
                </a:solidFill>
                <a:latin typeface="Calibri"/>
              </a:rPr>
              <a:t>Certain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63040" y="155448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017520" y="155448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0" y="155448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126480" y="155448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680960" y="155448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65760" y="2194560"/>
            <a:ext cx="10515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14213D"/>
                </a:solidFill>
                <a:latin typeface="Calibri"/>
              </a:rPr>
              <a:t>Likely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463040" y="219456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017520" y="219456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572000" y="219456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126480" y="219456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680960" y="219456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5760" y="2834640"/>
            <a:ext cx="10515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14213D"/>
                </a:solidFill>
                <a:latin typeface="Calibri"/>
              </a:rPr>
              <a:t>Possible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463040" y="283464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3017520" y="283464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572000" y="283464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126480" y="283464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7680960" y="283464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65760" y="3474720"/>
            <a:ext cx="10515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14213D"/>
                </a:solidFill>
                <a:latin typeface="Calibri"/>
              </a:rPr>
              <a:t>Unlikely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463040" y="347472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3017520" y="347472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4572000" y="347472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126480" y="347472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7680960" y="347472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65760" y="4114800"/>
            <a:ext cx="10515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14213D"/>
                </a:solidFill>
                <a:latin typeface="Calibri"/>
              </a:rPr>
              <a:t>Rare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463040" y="411480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3017520" y="411480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4572000" y="411480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6126480" y="411480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7680960" y="4114800"/>
            <a:ext cx="1499616" cy="585216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57200" y="4937760"/>
            <a:ext cx="109728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14213D"/>
                </a:solidFill>
                <a:latin typeface="Calibri"/>
              </a:rPr>
              <a:t>Movements this period
• [Risk]  [from] → [to]  — [reason]
• [Risk]  [from] → [to]  — [reason]
• [Risk]  [from] → [to]  — [reason]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FFFFFF"/>
                </a:solidFill>
                <a:latin typeface="Calibri"/>
              </a:rPr>
              <a:t>3  ·  Top risks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Five. Owner, residual vs appetite, slipped dates. Skip the control inventory.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280160"/>
            <a:ext cx="3054096" cy="384048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30352" y="1335024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FFFFFF"/>
                </a:solidFill>
                <a:latin typeface="Calibri"/>
              </a:rPr>
              <a:t>Risk</a:t>
            </a:r>
          </a:p>
        </p:txBody>
      </p:sp>
      <p:sp>
        <p:nvSpPr>
          <p:cNvPr id="7" name="Rectangle 6"/>
          <p:cNvSpPr/>
          <p:nvPr/>
        </p:nvSpPr>
        <p:spPr>
          <a:xfrm>
            <a:off x="3566160" y="1280160"/>
            <a:ext cx="1865376" cy="384048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39312" y="1335024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FFFFFF"/>
                </a:solidFill>
                <a:latin typeface="Calibri"/>
              </a:rPr>
              <a:t>Owner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0" y="1280160"/>
            <a:ext cx="1591056" cy="384048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59552" y="1335024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FFFFFF"/>
                </a:solidFill>
                <a:latin typeface="Calibri"/>
              </a:rPr>
              <a:t>Residual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0" y="1280160"/>
            <a:ext cx="1865376" cy="384048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205472" y="1335024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FFFFFF"/>
                </a:solidFill>
                <a:latin typeface="Calibri"/>
              </a:rPr>
              <a:t>Vs appetite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52560" y="1280160"/>
            <a:ext cx="2871216" cy="384048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25712" y="1335024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FFFFFF"/>
                </a:solidFill>
                <a:latin typeface="Calibri"/>
              </a:rPr>
              <a:t>Open action / date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1737360"/>
            <a:ext cx="3054096" cy="713232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0352" y="1938528"/>
            <a:ext cx="296265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[Risk name]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566160" y="1737360"/>
            <a:ext cx="186537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639312" y="1938528"/>
            <a:ext cx="17739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[Name]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0" y="1737360"/>
            <a:ext cx="159105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559552" y="1938528"/>
            <a:ext cx="14996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[L x I]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32320" y="1737360"/>
            <a:ext cx="186537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05472" y="1938528"/>
            <a:ext cx="17739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Inside / outside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052560" y="1737360"/>
            <a:ext cx="287121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25712" y="1938528"/>
            <a:ext cx="277977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[Action — date]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2514600"/>
            <a:ext cx="3054096" cy="713232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30352" y="2715768"/>
            <a:ext cx="296265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[Risk name]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566160" y="2514600"/>
            <a:ext cx="1865376" cy="713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639312" y="2715768"/>
            <a:ext cx="17739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[Name]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0" y="2514600"/>
            <a:ext cx="1591056" cy="713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559552" y="2715768"/>
            <a:ext cx="14996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[L x I]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132320" y="2514600"/>
            <a:ext cx="1865376" cy="713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205472" y="2715768"/>
            <a:ext cx="17739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Inside / outside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052560" y="2514600"/>
            <a:ext cx="2871216" cy="713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125712" y="2715768"/>
            <a:ext cx="277977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[Action — date]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3291840"/>
            <a:ext cx="3054096" cy="713232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30352" y="3493008"/>
            <a:ext cx="296265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[Risk name]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566160" y="3291840"/>
            <a:ext cx="186537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639312" y="3493008"/>
            <a:ext cx="17739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[Name]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486400" y="3291840"/>
            <a:ext cx="159105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559552" y="3493008"/>
            <a:ext cx="14996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[L x I]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132320" y="3291840"/>
            <a:ext cx="186537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205472" y="3493008"/>
            <a:ext cx="17739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Inside / outside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052560" y="3291840"/>
            <a:ext cx="287121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125712" y="3493008"/>
            <a:ext cx="277977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[Action — date]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57200" y="4069080"/>
            <a:ext cx="3054096" cy="713232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530352" y="4270248"/>
            <a:ext cx="296265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[Risk name]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566160" y="4069080"/>
            <a:ext cx="1865376" cy="713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3639312" y="4270248"/>
            <a:ext cx="17739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[Name]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486400" y="4069080"/>
            <a:ext cx="1591056" cy="713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559552" y="4270248"/>
            <a:ext cx="14996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[L x I]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132320" y="4069080"/>
            <a:ext cx="1865376" cy="713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205472" y="4270248"/>
            <a:ext cx="17739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Inside / outside</a:t>
            </a:r>
          </a:p>
        </p:txBody>
      </p:sp>
      <p:sp>
        <p:nvSpPr>
          <p:cNvPr id="53" name="Rectangle 52"/>
          <p:cNvSpPr/>
          <p:nvPr/>
        </p:nvSpPr>
        <p:spPr>
          <a:xfrm>
            <a:off x="9052560" y="4069080"/>
            <a:ext cx="2871216" cy="713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9125712" y="4270248"/>
            <a:ext cx="277977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[Action — date]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57200" y="4846320"/>
            <a:ext cx="3054096" cy="713232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530352" y="5047488"/>
            <a:ext cx="296265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[Risk name]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566160" y="4846320"/>
            <a:ext cx="186537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639312" y="5047488"/>
            <a:ext cx="17739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[Name]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486400" y="4846320"/>
            <a:ext cx="159105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5559552" y="5047488"/>
            <a:ext cx="14996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[L x I]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132320" y="4846320"/>
            <a:ext cx="186537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7205472" y="5047488"/>
            <a:ext cx="17739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Inside / outside</a:t>
            </a:r>
          </a:p>
        </p:txBody>
      </p:sp>
      <p:sp>
        <p:nvSpPr>
          <p:cNvPr id="63" name="Rectangle 62"/>
          <p:cNvSpPr/>
          <p:nvPr/>
        </p:nvSpPr>
        <p:spPr>
          <a:xfrm>
            <a:off x="9052560" y="4846320"/>
            <a:ext cx="2871216" cy="71323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9125712" y="5047488"/>
            <a:ext cx="277977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[Action — date]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FFFFFF"/>
                </a:solidFill>
                <a:latin typeface="Calibri"/>
              </a:rPr>
              <a:t>4  ·  Actions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Only what the committee asked for, or what changes residual on a top risk.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280160"/>
            <a:ext cx="3785616" cy="384048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30352" y="1335024"/>
            <a:ext cx="3840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FFFFFF"/>
                </a:solidFill>
                <a:latin typeface="Calibri"/>
              </a:rPr>
              <a:t>Action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297680" y="1280160"/>
            <a:ext cx="1773936" cy="384048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70832" y="1335024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FFFFFF"/>
                </a:solidFill>
                <a:latin typeface="Calibri"/>
              </a:rPr>
              <a:t>Owner</a:t>
            </a:r>
          </a:p>
        </p:txBody>
      </p:sp>
      <p:sp>
        <p:nvSpPr>
          <p:cNvPr id="9" name="Rectangle 8"/>
          <p:cNvSpPr/>
          <p:nvPr/>
        </p:nvSpPr>
        <p:spPr>
          <a:xfrm>
            <a:off x="6126480" y="1280160"/>
            <a:ext cx="1408176" cy="384048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199632" y="1335024"/>
            <a:ext cx="1463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FFFFFF"/>
                </a:solidFill>
                <a:latin typeface="Calibri"/>
              </a:rPr>
              <a:t>Due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89520" y="1280160"/>
            <a:ext cx="1408176" cy="384048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62672" y="1335024"/>
            <a:ext cx="1463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FFFFFF"/>
                </a:solidFill>
                <a:latin typeface="Calibri"/>
              </a:rPr>
              <a:t>Status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52560" y="1280160"/>
            <a:ext cx="2871216" cy="384048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25712" y="1335024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FFFFFF"/>
                </a:solidFill>
                <a:latin typeface="Calibri"/>
              </a:rPr>
              <a:t>Since last meeting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1737360"/>
            <a:ext cx="378561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97680" y="1737360"/>
            <a:ext cx="177393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126480" y="1737360"/>
            <a:ext cx="140817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89520" y="1737360"/>
            <a:ext cx="140817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052560" y="1737360"/>
            <a:ext cx="287121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57200" y="2423160"/>
            <a:ext cx="378561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297680" y="2423160"/>
            <a:ext cx="177393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126480" y="2423160"/>
            <a:ext cx="140817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7589520" y="2423160"/>
            <a:ext cx="140817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052560" y="2423160"/>
            <a:ext cx="287121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57200" y="3108960"/>
            <a:ext cx="378561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297680" y="3108960"/>
            <a:ext cx="177393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126480" y="3108960"/>
            <a:ext cx="140817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7589520" y="3108960"/>
            <a:ext cx="140817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052560" y="3108960"/>
            <a:ext cx="287121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457200" y="3794760"/>
            <a:ext cx="378561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4297680" y="3794760"/>
            <a:ext cx="177393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126480" y="3794760"/>
            <a:ext cx="140817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7589520" y="3794760"/>
            <a:ext cx="140817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9052560" y="3794760"/>
            <a:ext cx="287121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457200" y="4480560"/>
            <a:ext cx="378561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4297680" y="4480560"/>
            <a:ext cx="177393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126480" y="4480560"/>
            <a:ext cx="140817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7589520" y="4480560"/>
            <a:ext cx="140817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9052560" y="4480560"/>
            <a:ext cx="2871216" cy="621792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457200" y="5166360"/>
            <a:ext cx="378561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4297680" y="5166360"/>
            <a:ext cx="177393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6126480" y="5166360"/>
            <a:ext cx="140817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7589520" y="5166360"/>
            <a:ext cx="140817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9052560" y="5166360"/>
            <a:ext cx="2871216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421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FFFFFF"/>
                </a:solidFill>
                <a:latin typeface="Calibri"/>
              </a:rPr>
              <a:t>5  ·  What a NED reads vs what gets skipped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1440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6B7280"/>
                </a:solidFill>
                <a:latin typeface="Calibri"/>
              </a:rPr>
              <a:t>Delete this slide before the pack goes out. It is for the team who assemble it.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463040"/>
            <a:ext cx="11247120" cy="1371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14213D"/>
                </a:solidFill>
                <a:latin typeface="Calibri"/>
              </a:rPr>
              <a:t>They 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1168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>
                <a:solidFill>
                  <a:srgbClr val="374151"/>
                </a:solidFill>
                <a:latin typeface="Calibri"/>
              </a:rPr>
              <a:t>The one-pager, three movements, residual vs appetite, overdue actions they asked for.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3017520"/>
            <a:ext cx="11247120" cy="1371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320040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14213D"/>
                </a:solidFill>
                <a:latin typeface="Calibri"/>
              </a:rPr>
              <a:t>They skip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6616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>
                <a:solidFill>
                  <a:srgbClr val="374151"/>
                </a:solidFill>
                <a:latin typeface="Calibri"/>
              </a:rPr>
              <a:t>Methodology recap, full control lists, green KRI dashboards, a 40-line issue log, inherent plotted with residual.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4572000"/>
            <a:ext cx="11247120" cy="1371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75488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14213D"/>
                </a:solidFill>
                <a:latin typeface="Calibri"/>
              </a:rPr>
              <a:t>The 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512064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>
                <a:solidFill>
                  <a:srgbClr val="374151"/>
                </a:solidFill>
                <a:latin typeface="Calibri"/>
              </a:rPr>
              <a:t>Could a NED who reads for four minutes brief the rest of the committee? If not, cut.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